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57" r:id="rId2"/>
    <p:sldId id="259" r:id="rId3"/>
    <p:sldId id="258" r:id="rId4"/>
    <p:sldId id="260" r:id="rId5"/>
    <p:sldId id="261" r:id="rId6"/>
    <p:sldId id="262" r:id="rId7"/>
    <p:sldId id="263" r:id="rId8"/>
    <p:sldId id="274" r:id="rId9"/>
    <p:sldId id="264" r:id="rId10"/>
    <p:sldId id="265" r:id="rId11"/>
    <p:sldId id="270" r:id="rId12"/>
    <p:sldId id="271" r:id="rId13"/>
    <p:sldId id="272" r:id="rId14"/>
    <p:sldId id="266" r:id="rId15"/>
    <p:sldId id="268" r:id="rId16"/>
    <p:sldId id="267" r:id="rId17"/>
    <p:sldId id="269" r:id="rId18"/>
    <p:sldId id="273" r:id="rId19"/>
  </p:sldIdLst>
  <p:sldSz cx="9144000" cy="6858000" type="screen4x3"/>
  <p:notesSz cx="6794500" cy="9931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73" autoAdjust="0"/>
    <p:restoredTop sz="87983" autoAdjust="0"/>
  </p:normalViewPr>
  <p:slideViewPr>
    <p:cSldViewPr>
      <p:cViewPr varScale="1">
        <p:scale>
          <a:sx n="116" d="100"/>
          <a:sy n="116" d="100"/>
        </p:scale>
        <p:origin x="1440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9FBDA1-C002-401A-945E-AB120D211142}" type="datetimeFigureOut">
              <a:rPr lang="en-GB" smtClean="0"/>
              <a:pPr/>
              <a:t>18/10/2017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6A627-3E54-47DC-9552-5B7665CC99C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8416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1E6298-31AA-41C1-AD22-455BB0795347}" type="datetimeFigureOut">
              <a:rPr lang="en-GB" smtClean="0"/>
              <a:pPr/>
              <a:t>18/10/2017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4ECFDA-2BFA-4270-BE17-7C78C25FEEB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2012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ECFDA-2BFA-4270-BE17-7C78C25FEEB8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97779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ECFDA-2BFA-4270-BE17-7C78C25FEEB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0531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 smtClean="0"/>
              <a:t>Remove</a:t>
            </a:r>
            <a:r>
              <a:rPr lang="en-GB" b="0" baseline="0" dirty="0" smtClean="0"/>
              <a:t> movement artefacts from the </a:t>
            </a:r>
            <a:r>
              <a:rPr lang="en-GB" b="0" baseline="0" dirty="0" err="1" smtClean="0"/>
              <a:t>timeseries</a:t>
            </a:r>
            <a:r>
              <a:rPr lang="en-GB" b="0" baseline="0" dirty="0" smtClean="0"/>
              <a:t>, bring functional and anatomical images in line with one another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ECFDA-2BFA-4270-BE17-7C78C25FEEB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04234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30000"/>
              </a:spcBef>
            </a:pPr>
            <a:r>
              <a:rPr lang="en-GB" altLang="en-US" sz="1800" dirty="0" smtClean="0"/>
              <a:t>Once you have carried out your pre-processing you can specify your design and data</a:t>
            </a:r>
          </a:p>
          <a:p>
            <a:pPr lvl="1" eaLnBrk="1" hangingPunct="1">
              <a:spcBef>
                <a:spcPct val="30000"/>
              </a:spcBef>
            </a:pPr>
            <a:r>
              <a:rPr lang="en-GB" altLang="en-US" sz="1600" dirty="0" smtClean="0"/>
              <a:t>The design matrix is simply a mathematical description of your experiment based on the General Linear Model, and is used to quantify the effects of the experimental</a:t>
            </a:r>
            <a:r>
              <a:rPr lang="en-GB" altLang="en-US" sz="1600" baseline="0" dirty="0" smtClean="0"/>
              <a:t> variable on the BOLD signal</a:t>
            </a:r>
            <a:endParaRPr lang="en-GB" altLang="en-US" sz="1600" dirty="0" smtClean="0"/>
          </a:p>
          <a:p>
            <a:pPr lvl="1" eaLnBrk="1" hangingPunct="1">
              <a:spcBef>
                <a:spcPct val="30000"/>
              </a:spcBef>
              <a:buFontTx/>
              <a:buNone/>
            </a:pPr>
            <a:r>
              <a:rPr lang="en-GB" altLang="en-US" sz="1600" dirty="0" smtClean="0"/>
              <a:t>E.g. 	‘visual stimulus on = 1’ 	‘visual stimulus off = 0’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dirty="0" smtClean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dirty="0" smtClean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dirty="0" smtClean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dirty="0" smtClean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smtClean="0"/>
              <a:t>GLM describes the data at each voxel:</a:t>
            </a:r>
            <a:r>
              <a:rPr lang="en-GB" sz="2000" baseline="0" dirty="0" smtClean="0"/>
              <a:t> mass univariate approach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GB" sz="2000" baseline="0" dirty="0" smtClean="0"/>
              <a:t>Takes into account </a:t>
            </a:r>
            <a:r>
              <a:rPr lang="en-GB" dirty="0" smtClean="0"/>
              <a:t>Experimental and confounding effects…</a:t>
            </a:r>
          </a:p>
          <a:p>
            <a:pPr>
              <a:lnSpc>
                <a:spcPct val="150000"/>
              </a:lnSpc>
              <a:defRPr/>
            </a:pPr>
            <a:r>
              <a:rPr lang="en-GB" dirty="0" smtClean="0"/>
              <a:t>     and residual variability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GLM used in combination with a temporal convolution model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ECFDA-2BFA-4270-BE17-7C78C25FEEB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94075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ECFDA-2BFA-4270-BE17-7C78C25FEEB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08471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smtClean="0"/>
              <a:t>GLM describes the data at each voxel:</a:t>
            </a:r>
            <a:r>
              <a:rPr lang="en-GB" sz="2000" baseline="0" dirty="0" smtClean="0"/>
              <a:t> mass </a:t>
            </a:r>
            <a:r>
              <a:rPr lang="en-GB" sz="2000" baseline="0" dirty="0" err="1" smtClean="0"/>
              <a:t>univariate</a:t>
            </a:r>
            <a:r>
              <a:rPr lang="en-GB" sz="2000" baseline="0" dirty="0" smtClean="0"/>
              <a:t> approach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GB" sz="2000" baseline="0" dirty="0" smtClean="0"/>
              <a:t>Takes into account </a:t>
            </a:r>
            <a:r>
              <a:rPr lang="en-GB" dirty="0" smtClean="0"/>
              <a:t>Experimental and confounding effects…</a:t>
            </a:r>
          </a:p>
          <a:p>
            <a:pPr>
              <a:lnSpc>
                <a:spcPct val="150000"/>
              </a:lnSpc>
              <a:defRPr/>
            </a:pPr>
            <a:r>
              <a:rPr lang="en-GB" dirty="0" smtClean="0"/>
              <a:t>     and residual variability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GLM used in combination with a temporal convolution model</a:t>
            </a:r>
          </a:p>
          <a:p>
            <a:pPr eaLnBrk="1" hangingPunct="1">
              <a:spcBef>
                <a:spcPct val="30000"/>
              </a:spcBef>
            </a:pPr>
            <a:r>
              <a:rPr lang="en-GB" altLang="en-US" sz="1800" dirty="0" smtClean="0"/>
              <a:t>Once you have carried out your pre-processing you can specify your design and data</a:t>
            </a:r>
          </a:p>
          <a:p>
            <a:pPr lvl="1" eaLnBrk="1" hangingPunct="1">
              <a:spcBef>
                <a:spcPct val="30000"/>
              </a:spcBef>
            </a:pPr>
            <a:r>
              <a:rPr lang="en-GB" altLang="en-US" sz="1600" dirty="0" smtClean="0"/>
              <a:t>The design matrix is simply a mathematical description of your experiment</a:t>
            </a:r>
          </a:p>
          <a:p>
            <a:pPr lvl="1" eaLnBrk="1" hangingPunct="1">
              <a:spcBef>
                <a:spcPct val="30000"/>
              </a:spcBef>
              <a:buFontTx/>
              <a:buNone/>
            </a:pPr>
            <a:r>
              <a:rPr lang="en-GB" altLang="en-US" sz="1600" dirty="0" smtClean="0"/>
              <a:t>E.g. 	‘visual stimulus on = 1’ 	‘visual stimulus off = 0’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ECFDA-2BFA-4270-BE17-7C78C25FEEB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4132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ECFDA-2BFA-4270-BE17-7C78C25FEEB8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6300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ECFDA-2BFA-4270-BE17-7C78C25FEEB8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301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ECFDA-2BFA-4270-BE17-7C78C25FEEB8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2983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ECFDA-2BFA-4270-BE17-7C78C25FEEB8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6678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ECFDA-2BFA-4270-BE17-7C78C25FEEB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2053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ECFDA-2BFA-4270-BE17-7C78C25FEEB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10245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ECFDA-2BFA-4270-BE17-7C78C25FEEB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5066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ECFDA-2BFA-4270-BE17-7C78C25FEEB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238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D9128-F295-40C5-8CF1-790866BB923B}" type="datetimeFigureOut">
              <a:rPr lang="en-GB" smtClean="0"/>
              <a:pPr/>
              <a:t>18/10/2017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ECD5-6EC0-44EC-A3A7-1C73BEDB533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D9128-F295-40C5-8CF1-790866BB923B}" type="datetimeFigureOut">
              <a:rPr lang="en-GB" smtClean="0"/>
              <a:pPr/>
              <a:t>18/10/2017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ECD5-6EC0-44EC-A3A7-1C73BEDB533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D9128-F295-40C5-8CF1-790866BB923B}" type="datetimeFigureOut">
              <a:rPr lang="en-GB" smtClean="0"/>
              <a:pPr/>
              <a:t>18/10/2017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ECD5-6EC0-44EC-A3A7-1C73BEDB533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D9128-F295-40C5-8CF1-790866BB923B}" type="datetimeFigureOut">
              <a:rPr lang="en-GB" smtClean="0"/>
              <a:pPr/>
              <a:t>18/10/2017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ECD5-6EC0-44EC-A3A7-1C73BEDB533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D9128-F295-40C5-8CF1-790866BB923B}" type="datetimeFigureOut">
              <a:rPr lang="en-GB" smtClean="0"/>
              <a:pPr/>
              <a:t>18/10/2017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ECD5-6EC0-44EC-A3A7-1C73BEDB533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D9128-F295-40C5-8CF1-790866BB923B}" type="datetimeFigureOut">
              <a:rPr lang="en-GB" smtClean="0"/>
              <a:pPr/>
              <a:t>18/10/2017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ECD5-6EC0-44EC-A3A7-1C73BEDB533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D9128-F295-40C5-8CF1-790866BB923B}" type="datetimeFigureOut">
              <a:rPr lang="en-GB" smtClean="0"/>
              <a:pPr/>
              <a:t>18/10/2017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ECD5-6EC0-44EC-A3A7-1C73BEDB533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D9128-F295-40C5-8CF1-790866BB923B}" type="datetimeFigureOut">
              <a:rPr lang="en-GB" smtClean="0"/>
              <a:pPr/>
              <a:t>18/10/2017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ECD5-6EC0-44EC-A3A7-1C73BEDB533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D9128-F295-40C5-8CF1-790866BB923B}" type="datetimeFigureOut">
              <a:rPr lang="en-GB" smtClean="0"/>
              <a:pPr/>
              <a:t>18/10/2017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ECD5-6EC0-44EC-A3A7-1C73BEDB533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D9128-F295-40C5-8CF1-790866BB923B}" type="datetimeFigureOut">
              <a:rPr lang="en-GB" smtClean="0"/>
              <a:pPr/>
              <a:t>18/10/2017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ECD5-6EC0-44EC-A3A7-1C73BEDB533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D9128-F295-40C5-8CF1-790866BB923B}" type="datetimeFigureOut">
              <a:rPr lang="en-GB" smtClean="0"/>
              <a:pPr/>
              <a:t>18/10/2017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ECD5-6EC0-44EC-A3A7-1C73BEDB533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D9128-F295-40C5-8CF1-790866BB923B}" type="datetimeFigureOut">
              <a:rPr lang="en-GB" smtClean="0"/>
              <a:pPr/>
              <a:t>18/10/2017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F4ECD5-6EC0-44EC-A3A7-1C73BEDB533C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bit.ly/2wuNYbe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il.ion.ucl.ac.uk/mfd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wdb.ucl.ac.uk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il.ion.ucl.ac.uk/spm/software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2"/>
                </a:solidFill>
              </a:rPr>
              <a:t>Methods for Dummies</a:t>
            </a:r>
            <a:br>
              <a:rPr lang="en-GB" b="1" dirty="0" smtClean="0">
                <a:solidFill>
                  <a:schemeClr val="tx2"/>
                </a:solidFill>
              </a:rPr>
            </a:br>
            <a:r>
              <a:rPr lang="en-GB" b="1" dirty="0" smtClean="0">
                <a:solidFill>
                  <a:schemeClr val="tx2"/>
                </a:solidFill>
              </a:rPr>
              <a:t>Overview and Introduction</a:t>
            </a:r>
            <a:endParaRPr lang="en-GB" b="1" dirty="0">
              <a:solidFill>
                <a:schemeClr val="tx2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086600" cy="1752600"/>
          </a:xfrm>
        </p:spPr>
        <p:txBody>
          <a:bodyPr>
            <a:normAutofit/>
          </a:bodyPr>
          <a:lstStyle/>
          <a:p>
            <a:r>
              <a:rPr lang="en-GB" dirty="0" smtClean="0"/>
              <a:t>Rachel </a:t>
            </a:r>
            <a:r>
              <a:rPr lang="en-GB" dirty="0" err="1" smtClean="0"/>
              <a:t>Bedder</a:t>
            </a:r>
            <a:r>
              <a:rPr lang="en-GB" dirty="0" smtClean="0"/>
              <a:t> and Benjamin </a:t>
            </a:r>
            <a:r>
              <a:rPr lang="en-GB" dirty="0" smtClean="0"/>
              <a:t>Chew</a:t>
            </a:r>
          </a:p>
          <a:p>
            <a:endParaRPr lang="en-GB" dirty="0"/>
          </a:p>
          <a:p>
            <a:r>
              <a:rPr lang="en-GB" sz="1500" dirty="0" err="1" smtClean="0"/>
              <a:t>Wellcome</a:t>
            </a:r>
            <a:r>
              <a:rPr lang="en-GB" sz="1500" dirty="0" smtClean="0"/>
              <a:t> Trust Centre for Neuroimaging, UCL</a:t>
            </a:r>
          </a:p>
          <a:p>
            <a:r>
              <a:rPr lang="en-GB" sz="1500" dirty="0" smtClean="0"/>
              <a:t>Max Planck UCL Centre for Computational Psychiatry and Ageing Research</a:t>
            </a:r>
            <a:endParaRPr lang="en-GB" sz="1500" dirty="0"/>
          </a:p>
        </p:txBody>
      </p:sp>
    </p:spTree>
    <p:extLst>
      <p:ext uri="{BB962C8B-B14F-4D97-AF65-F5344CB8AC3E}">
        <p14:creationId xmlns:p14="http://schemas.microsoft.com/office/powerpoint/2010/main" val="122685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2"/>
                </a:solidFill>
              </a:rPr>
              <a:t>fMRI overview</a:t>
            </a:r>
            <a:endParaRPr lang="en-GB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96752"/>
            <a:ext cx="6912767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7475" y="602128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261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2"/>
                </a:solidFill>
              </a:rPr>
              <a:t>fMRI overview</a:t>
            </a:r>
            <a:endParaRPr lang="en-GB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96752"/>
            <a:ext cx="6912767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7475" y="602128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1331640" y="1628800"/>
            <a:ext cx="2808312" cy="43924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904012" y="6237312"/>
            <a:ext cx="173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PREPROCESSING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36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2"/>
                </a:solidFill>
              </a:rPr>
              <a:t>fMRI overview</a:t>
            </a:r>
            <a:endParaRPr lang="en-GB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96752"/>
            <a:ext cx="6912767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7475" y="602128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4139952" y="1628800"/>
            <a:ext cx="1800200" cy="43924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3779912" y="6237312"/>
            <a:ext cx="2540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GENERAL LINEAR MODEL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0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2"/>
                </a:solidFill>
              </a:rPr>
              <a:t>fMRI overview</a:t>
            </a:r>
            <a:endParaRPr lang="en-GB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96752"/>
            <a:ext cx="6912767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7475" y="602128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5940152" y="1628800"/>
            <a:ext cx="2232248" cy="43924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5920375" y="6237312"/>
            <a:ext cx="2396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STATISTICAL INFERENCE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61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2"/>
                </a:solidFill>
              </a:rPr>
              <a:t>Other techniques</a:t>
            </a:r>
            <a:endParaRPr lang="en-GB" b="1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7475" y="602128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1732531"/>
            <a:ext cx="2900402" cy="43651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952" y="1728192"/>
            <a:ext cx="2863461" cy="42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82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chemeClr val="tx2"/>
                </a:solidFill>
              </a:rPr>
              <a:t>Other techniques</a:t>
            </a:r>
            <a:endParaRPr lang="en-GB" b="1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302" y="1564921"/>
            <a:ext cx="3085844" cy="22544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2322915"/>
            <a:ext cx="4684708" cy="29930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2228" y="4077072"/>
            <a:ext cx="2835991" cy="254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87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smtClean="0">
                <a:solidFill>
                  <a:schemeClr val="tx2"/>
                </a:solidFill>
              </a:rPr>
              <a:t>Other techniques</a:t>
            </a:r>
            <a:endParaRPr lang="en-GB" b="1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770" y="1844824"/>
            <a:ext cx="4174682" cy="34232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1628800"/>
            <a:ext cx="2855074" cy="381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3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smtClean="0"/>
              <a:t>Course only works if everyone chips in</a:t>
            </a:r>
          </a:p>
          <a:p>
            <a:endParaRPr lang="en-US" sz="2400" dirty="0" smtClean="0"/>
          </a:p>
          <a:p>
            <a:r>
              <a:rPr lang="en-US" sz="2400" dirty="0" smtClean="0"/>
              <a:t>E-mail ASAP to confirm your allocations</a:t>
            </a:r>
          </a:p>
          <a:p>
            <a:endParaRPr lang="en-US" sz="2400" dirty="0" smtClean="0"/>
          </a:p>
          <a:p>
            <a:r>
              <a:rPr lang="en-US" sz="2400" dirty="0" smtClean="0"/>
              <a:t>Register online: </a:t>
            </a:r>
            <a:r>
              <a:rPr lang="en-GB" sz="2400" dirty="0"/>
              <a:t> </a:t>
            </a:r>
            <a:r>
              <a:rPr lang="en-GB" sz="2400" dirty="0" smtClean="0">
                <a:hlinkClick r:id="rId2"/>
              </a:rPr>
              <a:t>bit.ly/2wuNYbe</a:t>
            </a:r>
            <a:endParaRPr lang="en-GB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Some of the topics seem hard but please don</a:t>
            </a:r>
            <a:r>
              <a:rPr lang="uk-UA" sz="2400" dirty="0" smtClean="0"/>
              <a:t>’</a:t>
            </a:r>
            <a:r>
              <a:rPr lang="en-US" sz="2400" dirty="0" smtClean="0"/>
              <a:t>t worry </a:t>
            </a:r>
          </a:p>
          <a:p>
            <a:pPr lvl="1"/>
            <a:r>
              <a:rPr lang="en-US" sz="2000" dirty="0" smtClean="0"/>
              <a:t>“</a:t>
            </a:r>
            <a:r>
              <a:rPr lang="en-US" sz="2000" i="1" dirty="0" smtClean="0"/>
              <a:t>I have no idea what 90% of these words mean</a:t>
            </a:r>
            <a:r>
              <a:rPr lang="en-US" sz="2000" dirty="0" smtClean="0"/>
              <a:t>” (Anonymous, 2017)</a:t>
            </a:r>
          </a:p>
          <a:p>
            <a:endParaRPr lang="en-US" sz="2400" dirty="0" smtClean="0"/>
          </a:p>
          <a:p>
            <a:r>
              <a:rPr lang="en-US" sz="2400" dirty="0" smtClean="0"/>
              <a:t>Rules for swaps:</a:t>
            </a:r>
          </a:p>
          <a:p>
            <a:pPr lvl="1"/>
            <a:r>
              <a:rPr lang="en-US" sz="2400" dirty="0" smtClean="0"/>
              <a:t>There will be a reserve list – please email </a:t>
            </a:r>
          </a:p>
          <a:p>
            <a:endParaRPr lang="en-US" sz="24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b="1" dirty="0">
              <a:solidFill>
                <a:schemeClr val="tx2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62000" y="5794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chemeClr val="tx2"/>
                </a:solidFill>
              </a:rPr>
              <a:t>Final points</a:t>
            </a:r>
            <a:endParaRPr lang="en-GB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6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Computational Modeling of </a:t>
            </a:r>
            <a:r>
              <a:rPr lang="en-US" dirty="0" err="1" smtClean="0"/>
              <a:t>Behaviour</a:t>
            </a:r>
            <a:endParaRPr lang="en-US" dirty="0" smtClean="0"/>
          </a:p>
          <a:p>
            <a:r>
              <a:rPr lang="en-US" dirty="0" smtClean="0"/>
              <a:t>Reinforcement Learning</a:t>
            </a:r>
          </a:p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b="1" dirty="0">
              <a:solidFill>
                <a:schemeClr val="tx2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62000" y="5794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chemeClr val="tx2"/>
                </a:solidFill>
              </a:rPr>
              <a:t>Optional Topics </a:t>
            </a:r>
            <a:endParaRPr lang="en-GB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35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2"/>
                </a:solidFill>
              </a:rPr>
              <a:t>Overview</a:t>
            </a:r>
            <a:endParaRPr lang="en-GB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2">
              <a:lnSpc>
                <a:spcPct val="150000"/>
              </a:lnSpc>
              <a:buFontTx/>
              <a:buChar char="•"/>
            </a:pPr>
            <a:r>
              <a:rPr lang="en-GB" altLang="en-US" sz="2800" dirty="0" smtClean="0">
                <a:latin typeface="Helvetica" pitchFamily="34" charset="0"/>
              </a:rPr>
              <a:t>What is MfD?  </a:t>
            </a:r>
          </a:p>
          <a:p>
            <a:pPr lvl="2">
              <a:lnSpc>
                <a:spcPct val="150000"/>
              </a:lnSpc>
              <a:buFontTx/>
              <a:buChar char="•"/>
            </a:pPr>
            <a:endParaRPr lang="en-GB" altLang="en-US" sz="2800" dirty="0" smtClean="0">
              <a:latin typeface="Helvetica" pitchFamily="34" charset="0"/>
            </a:endParaRPr>
          </a:p>
          <a:p>
            <a:pPr lvl="2">
              <a:lnSpc>
                <a:spcPct val="150000"/>
              </a:lnSpc>
              <a:buFontTx/>
              <a:buChar char="•"/>
            </a:pPr>
            <a:r>
              <a:rPr lang="en-GB" altLang="en-US" sz="2800" dirty="0" smtClean="0">
                <a:latin typeface="Helvetica" pitchFamily="34" charset="0"/>
              </a:rPr>
              <a:t>How </a:t>
            </a:r>
            <a:r>
              <a:rPr lang="en-GB" altLang="en-US" sz="2800" dirty="0">
                <a:latin typeface="Helvetica" pitchFamily="34" charset="0"/>
              </a:rPr>
              <a:t>to prepare your </a:t>
            </a:r>
            <a:r>
              <a:rPr lang="en-GB" altLang="en-US" sz="2800" dirty="0" smtClean="0">
                <a:latin typeface="Helvetica" pitchFamily="34" charset="0"/>
              </a:rPr>
              <a:t>presentation</a:t>
            </a:r>
          </a:p>
          <a:p>
            <a:pPr lvl="2">
              <a:lnSpc>
                <a:spcPct val="150000"/>
              </a:lnSpc>
              <a:buFontTx/>
              <a:buChar char="•"/>
            </a:pPr>
            <a:endParaRPr lang="en-GB" altLang="en-US" sz="2800" dirty="0">
              <a:latin typeface="Helvetica" pitchFamily="34" charset="0"/>
            </a:endParaRPr>
          </a:p>
          <a:p>
            <a:pPr lvl="2">
              <a:lnSpc>
                <a:spcPct val="150000"/>
              </a:lnSpc>
              <a:buFontTx/>
              <a:buChar char="•"/>
            </a:pPr>
            <a:r>
              <a:rPr lang="en-GB" altLang="en-US" sz="2800" dirty="0">
                <a:latin typeface="Helvetica" pitchFamily="34" charset="0"/>
              </a:rPr>
              <a:t>Where to find information and help</a:t>
            </a:r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55681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2"/>
                </a:solidFill>
              </a:rPr>
              <a:t>What is Methods for Dummies</a:t>
            </a:r>
            <a:endParaRPr lang="en-GB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sz="2800" dirty="0" smtClean="0"/>
              <a:t>Aim of MfD: to provide </a:t>
            </a:r>
            <a:r>
              <a:rPr lang="en-GB" altLang="en-US" sz="2800" dirty="0"/>
              <a:t>a </a:t>
            </a:r>
            <a:r>
              <a:rPr lang="en-GB" altLang="en-US" sz="2800" dirty="0">
                <a:solidFill>
                  <a:srgbClr val="0066FF"/>
                </a:solidFill>
              </a:rPr>
              <a:t>basic introduction to human brain imaging analysis methods</a:t>
            </a:r>
            <a:r>
              <a:rPr lang="en-GB" altLang="en-US" sz="2800" dirty="0"/>
              <a:t>, focusing on fMRI and M/EEG </a:t>
            </a:r>
            <a:endParaRPr lang="en-GB" altLang="en-US" sz="2800" dirty="0" smtClean="0"/>
          </a:p>
          <a:p>
            <a:endParaRPr lang="en-GB" sz="2800" dirty="0" smtClean="0"/>
          </a:p>
          <a:p>
            <a:r>
              <a:rPr lang="en-GB" sz="2800" dirty="0" smtClean="0"/>
              <a:t>Wednesdays 1300-1400 hrs in 1</a:t>
            </a:r>
            <a:r>
              <a:rPr lang="en-GB" sz="2800" baseline="30000" dirty="0" smtClean="0"/>
              <a:t>st</a:t>
            </a:r>
            <a:r>
              <a:rPr lang="en-GB" sz="2800" dirty="0" smtClean="0"/>
              <a:t> Floor Boardroom</a:t>
            </a:r>
          </a:p>
          <a:p>
            <a:endParaRPr lang="en-GB" sz="2800" dirty="0" smtClean="0"/>
          </a:p>
          <a:p>
            <a:r>
              <a:rPr lang="en-GB" sz="2800" dirty="0"/>
              <a:t>Each talk will </a:t>
            </a:r>
            <a:r>
              <a:rPr lang="en-GB" sz="2800" dirty="0" smtClean="0"/>
              <a:t>be given by two presenters </a:t>
            </a:r>
            <a:r>
              <a:rPr lang="en-GB" sz="2800" smtClean="0"/>
              <a:t>and lasts </a:t>
            </a:r>
            <a:r>
              <a:rPr lang="en-GB" sz="2800" dirty="0" smtClean="0"/>
              <a:t>about 30 </a:t>
            </a:r>
            <a:r>
              <a:rPr lang="en-GB" sz="2800" dirty="0"/>
              <a:t>min + 15 minutes for questions. </a:t>
            </a:r>
            <a:r>
              <a:rPr lang="en-GB" sz="2800" dirty="0" smtClean="0"/>
              <a:t>Generally it should introduce the relevant theory and be followed by a demo using SPM12 interface.</a:t>
            </a:r>
          </a:p>
          <a:p>
            <a:endParaRPr lang="en-GB" sz="2800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289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2"/>
                </a:solidFill>
              </a:rPr>
              <a:t>How to Prepare</a:t>
            </a:r>
            <a:endParaRPr lang="en-GB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GB" altLang="en-US" sz="2400" dirty="0" smtClean="0">
                <a:latin typeface="Helvetica" pitchFamily="34" charset="0"/>
              </a:rPr>
              <a:t>Read the </a:t>
            </a:r>
            <a:r>
              <a:rPr lang="en-GB" altLang="en-US" sz="2400" dirty="0">
                <a:latin typeface="Helvetica" pitchFamily="34" charset="0"/>
              </a:rPr>
              <a:t>Presenter’s </a:t>
            </a:r>
            <a:r>
              <a:rPr lang="en-GB" altLang="en-US" sz="2400" dirty="0" smtClean="0">
                <a:latin typeface="Helvetica" pitchFamily="34" charset="0"/>
              </a:rPr>
              <a:t>Guide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GB" altLang="en-US" sz="2400" dirty="0" smtClean="0">
              <a:latin typeface="Helvetica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altLang="en-US" sz="2400" dirty="0" smtClean="0">
                <a:latin typeface="Helvetica" pitchFamily="34" charset="0"/>
              </a:rPr>
              <a:t>Prepare the slides with your Partner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GB" altLang="en-US" sz="2400" dirty="0" smtClean="0">
              <a:latin typeface="Helvetica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altLang="en-US" sz="2400" dirty="0" smtClean="0">
                <a:latin typeface="Helvetica" pitchFamily="34" charset="0"/>
              </a:rPr>
              <a:t>Meet with your Expert</a:t>
            </a:r>
          </a:p>
          <a:p>
            <a:pPr>
              <a:spcBef>
                <a:spcPct val="50000"/>
              </a:spcBef>
              <a:buNone/>
            </a:pPr>
            <a:endParaRPr lang="en-GB" altLang="en-US" sz="2400" dirty="0">
              <a:latin typeface="Helvetica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altLang="en-US" sz="2400" dirty="0" smtClean="0">
                <a:latin typeface="Helvetica" pitchFamily="34" charset="0"/>
              </a:rPr>
              <a:t>Remember </a:t>
            </a:r>
            <a:r>
              <a:rPr lang="en-GB" altLang="en-US" sz="2400" dirty="0">
                <a:latin typeface="Helvetica" pitchFamily="34" charset="0"/>
              </a:rPr>
              <a:t>your audience are not </a:t>
            </a:r>
            <a:r>
              <a:rPr lang="en-GB" altLang="en-US" sz="2400" dirty="0" smtClean="0">
                <a:latin typeface="Helvetica" pitchFamily="34" charset="0"/>
              </a:rPr>
              <a:t>experts</a:t>
            </a:r>
          </a:p>
          <a:p>
            <a:pPr>
              <a:spcBef>
                <a:spcPct val="50000"/>
              </a:spcBef>
              <a:buNone/>
            </a:pPr>
            <a:r>
              <a:rPr lang="en-GB" altLang="en-US" sz="2400" dirty="0" smtClean="0">
                <a:latin typeface="Helvetica" pitchFamily="34" charset="0"/>
              </a:rPr>
              <a:t> </a:t>
            </a:r>
            <a:endParaRPr lang="en-GB" altLang="en-US" sz="2400" dirty="0">
              <a:latin typeface="Helvetica" pitchFamily="34" charset="0"/>
            </a:endParaRPr>
          </a:p>
          <a:p>
            <a:pPr marL="457200" lvl="1" indent="0">
              <a:spcBef>
                <a:spcPct val="50000"/>
              </a:spcBef>
              <a:buNone/>
            </a:pPr>
            <a:endParaRPr lang="en-GB" altLang="en-US" sz="2000" dirty="0" smtClean="0">
              <a:latin typeface="Helvetica" pitchFamily="34" charset="0"/>
            </a:endParaRPr>
          </a:p>
          <a:p>
            <a:pPr marL="457200" lvl="1" indent="0">
              <a:spcBef>
                <a:spcPct val="50000"/>
              </a:spcBef>
              <a:buNone/>
            </a:pPr>
            <a:endParaRPr lang="en-GB" altLang="en-US" sz="2000" dirty="0">
              <a:latin typeface="Helvetica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778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2"/>
                </a:solidFill>
              </a:rPr>
              <a:t>Where to find information</a:t>
            </a:r>
            <a:endParaRPr lang="en-GB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sz="5100" b="1" dirty="0" smtClean="0"/>
              <a:t>Go to the MfD homepage </a:t>
            </a:r>
            <a:r>
              <a:rPr lang="en-GB" sz="5100" b="1" dirty="0" smtClean="0">
                <a:sym typeface="Wingdings" panose="05000000000000000000" pitchFamily="2" charset="2"/>
              </a:rPr>
              <a:t> Resources</a:t>
            </a:r>
          </a:p>
          <a:p>
            <a:r>
              <a:rPr lang="en-GB" dirty="0" smtClean="0">
                <a:solidFill>
                  <a:srgbClr val="0066FF"/>
                </a:solidFill>
                <a:hlinkClick r:id="rId3"/>
              </a:rPr>
              <a:t>http://www.fil.ion.ucl.ac.uk/mfd/</a:t>
            </a:r>
            <a:endParaRPr lang="en-GB" dirty="0" smtClean="0"/>
          </a:p>
          <a:p>
            <a:endParaRPr lang="en-GB" dirty="0">
              <a:sym typeface="Wingdings" panose="05000000000000000000" pitchFamily="2" charset="2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GB" altLang="en-US" dirty="0" smtClean="0">
                <a:latin typeface="Helvetica" pitchFamily="34" charset="0"/>
              </a:rPr>
              <a:t>Previous </a:t>
            </a:r>
            <a:r>
              <a:rPr lang="en-GB" altLang="en-US" dirty="0">
                <a:latin typeface="Helvetica" pitchFamily="34" charset="0"/>
              </a:rPr>
              <a:t>years’ slides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GB" altLang="en-US" dirty="0">
                <a:latin typeface="Helvetica" pitchFamily="34" charset="0"/>
              </a:rPr>
              <a:t>Human Brain Function Textbook (online)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GB" altLang="en-US" dirty="0">
                <a:latin typeface="Helvetica" pitchFamily="34" charset="0"/>
              </a:rPr>
              <a:t>SPM course slides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GB" altLang="en-US" dirty="0">
                <a:latin typeface="Helvetica" pitchFamily="34" charset="0"/>
              </a:rPr>
              <a:t>Cambridge CBU homepage (</a:t>
            </a:r>
            <a:r>
              <a:rPr lang="en-GB" altLang="en-US" dirty="0" err="1">
                <a:latin typeface="Helvetica" pitchFamily="34" charset="0"/>
              </a:rPr>
              <a:t>Rik</a:t>
            </a:r>
            <a:r>
              <a:rPr lang="en-GB" altLang="en-US" dirty="0">
                <a:latin typeface="Helvetica" pitchFamily="34" charset="0"/>
              </a:rPr>
              <a:t> Henson’s slides)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en-GB" altLang="en-US" dirty="0" smtClean="0">
              <a:latin typeface="Helvetica" pitchFamily="34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en-GB" altLang="en-US" dirty="0">
              <a:latin typeface="Helvetica" pitchFamily="34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GB" altLang="en-US" dirty="0" smtClean="0">
                <a:latin typeface="Helvetica" pitchFamily="34" charset="0"/>
              </a:rPr>
              <a:t>Methods </a:t>
            </a:r>
            <a:r>
              <a:rPr lang="en-GB" altLang="en-US" dirty="0">
                <a:latin typeface="Helvetica" pitchFamily="34" charset="0"/>
              </a:rPr>
              <a:t>Group Experts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GB" altLang="en-US" dirty="0">
                <a:latin typeface="Helvetica" pitchFamily="34" charset="0"/>
              </a:rPr>
              <a:t>Monday Methods Meetings (4</a:t>
            </a:r>
            <a:r>
              <a:rPr lang="en-GB" altLang="en-US" baseline="30000" dirty="0">
                <a:latin typeface="Helvetica" pitchFamily="34" charset="0"/>
              </a:rPr>
              <a:t>th</a:t>
            </a:r>
            <a:r>
              <a:rPr lang="en-GB" altLang="en-US" dirty="0">
                <a:latin typeface="Helvetica" pitchFamily="34" charset="0"/>
              </a:rPr>
              <a:t> floor FIL, 12.30)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GB" altLang="en-US" dirty="0">
                <a:latin typeface="Helvetica" pitchFamily="34" charset="0"/>
              </a:rPr>
              <a:t>SPM email </a:t>
            </a:r>
            <a:r>
              <a:rPr lang="en-GB" altLang="en-US" dirty="0" smtClean="0">
                <a:latin typeface="Helvetica" pitchFamily="34" charset="0"/>
              </a:rPr>
              <a:t>list </a:t>
            </a:r>
            <a:endParaRPr lang="en-GB" altLang="en-US" dirty="0">
              <a:latin typeface="Helvetica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283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2"/>
                </a:solidFill>
              </a:rPr>
              <a:t>Brief course overview </a:t>
            </a:r>
            <a:endParaRPr lang="en-GB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We will cover principle concepts involved in analysing functional neuroimaging data with a focus on SPM</a:t>
            </a:r>
          </a:p>
        </p:txBody>
      </p:sp>
    </p:spTree>
    <p:extLst>
      <p:ext uri="{BB962C8B-B14F-4D97-AF65-F5344CB8AC3E}">
        <p14:creationId xmlns:p14="http://schemas.microsoft.com/office/powerpoint/2010/main" val="214427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2"/>
                </a:solidFill>
              </a:rPr>
              <a:t>SPM</a:t>
            </a:r>
            <a:endParaRPr lang="en-GB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Statistical Parametric Mapping</a:t>
            </a:r>
          </a:p>
          <a:p>
            <a:r>
              <a:rPr lang="en-GB" dirty="0" smtClean="0"/>
              <a:t>Invented at the FIL</a:t>
            </a:r>
          </a:p>
          <a:p>
            <a:r>
              <a:rPr lang="en-GB" altLang="en-US" dirty="0" smtClean="0"/>
              <a:t>A software package designed </a:t>
            </a:r>
            <a:r>
              <a:rPr lang="en-GB" altLang="en-US" dirty="0"/>
              <a:t>for the analysis of brain imaging data in fMRI, PET, SPECT, EEG &amp; </a:t>
            </a:r>
            <a:r>
              <a:rPr lang="en-GB" altLang="en-US" dirty="0" smtClean="0"/>
              <a:t>MEG</a:t>
            </a:r>
          </a:p>
          <a:p>
            <a:r>
              <a:rPr lang="en-GB" altLang="en-US" dirty="0"/>
              <a:t>It runs in </a:t>
            </a:r>
            <a:r>
              <a:rPr lang="en-GB" altLang="en-US" dirty="0" smtClean="0"/>
              <a:t>MATLAB… </a:t>
            </a:r>
            <a:r>
              <a:rPr lang="en-GB" altLang="en-US" dirty="0"/>
              <a:t>just type SPM at the prompt and all will be revealed</a:t>
            </a:r>
          </a:p>
          <a:p>
            <a:r>
              <a:rPr lang="en-GB" altLang="en-US" dirty="0"/>
              <a:t>The SPM website has a manual and datasets available for playing around with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8224" y="836712"/>
            <a:ext cx="1944688" cy="1593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70336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2"/>
                </a:solidFill>
              </a:rPr>
              <a:t>SPM</a:t>
            </a:r>
            <a:endParaRPr lang="en-GB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MATLAB (UCL Software): </a:t>
            </a:r>
          </a:p>
          <a:p>
            <a:pPr lvl="1"/>
            <a:r>
              <a:rPr lang="en-GB" dirty="0" smtClean="0">
                <a:hlinkClick r:id="rId3"/>
              </a:rPr>
              <a:t>https</a:t>
            </a:r>
            <a:r>
              <a:rPr lang="en-GB" dirty="0">
                <a:hlinkClick r:id="rId3"/>
              </a:rPr>
              <a:t>://swdb.ucl.ac.uk</a:t>
            </a:r>
            <a:r>
              <a:rPr lang="en-GB" dirty="0" smtClean="0">
                <a:hlinkClick r:id="rId3"/>
              </a:rPr>
              <a:t>/</a:t>
            </a:r>
            <a:endParaRPr lang="en-GB" dirty="0" smtClean="0"/>
          </a:p>
          <a:p>
            <a:r>
              <a:rPr lang="en-GB" altLang="en-US" dirty="0" smtClean="0"/>
              <a:t>SPM12:</a:t>
            </a:r>
          </a:p>
          <a:p>
            <a:pPr lvl="1"/>
            <a:r>
              <a:rPr lang="en-GB" altLang="en-US" dirty="0" smtClean="0">
                <a:hlinkClick r:id="rId4"/>
              </a:rPr>
              <a:t>http</a:t>
            </a:r>
            <a:r>
              <a:rPr lang="en-GB" altLang="en-US" dirty="0">
                <a:hlinkClick r:id="rId4"/>
              </a:rPr>
              <a:t>://www.fil.ion.ucl.ac.uk/spm/software/</a:t>
            </a:r>
            <a:endParaRPr lang="en-GB" altLang="en-US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530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2"/>
                </a:solidFill>
              </a:rPr>
              <a:t>fMRI overview</a:t>
            </a:r>
            <a:endParaRPr lang="en-GB" b="1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7475" y="602128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5791" y="1600200"/>
            <a:ext cx="6372200" cy="477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09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384</TotalTime>
  <Words>467</Words>
  <Application>Microsoft Office PowerPoint</Application>
  <PresentationFormat>On-screen Show (4:3)</PresentationFormat>
  <Paragraphs>112</Paragraphs>
  <Slides>18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Helvetica</vt:lpstr>
      <vt:lpstr>Wingdings</vt:lpstr>
      <vt:lpstr>Office Theme</vt:lpstr>
      <vt:lpstr>Methods for Dummies Overview and Introduction</vt:lpstr>
      <vt:lpstr>Overview</vt:lpstr>
      <vt:lpstr>What is Methods for Dummies</vt:lpstr>
      <vt:lpstr>How to Prepare</vt:lpstr>
      <vt:lpstr>Where to find information</vt:lpstr>
      <vt:lpstr>Brief course overview </vt:lpstr>
      <vt:lpstr>SPM</vt:lpstr>
      <vt:lpstr>SPM</vt:lpstr>
      <vt:lpstr>fMRI overview</vt:lpstr>
      <vt:lpstr>fMRI overview</vt:lpstr>
      <vt:lpstr>fMRI overview</vt:lpstr>
      <vt:lpstr>fMRI overview</vt:lpstr>
      <vt:lpstr>fMRI overview</vt:lpstr>
      <vt:lpstr>Other techniques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Flauschilein</dc:creator>
  <cp:lastModifiedBy>Benjamin C. Chew</cp:lastModifiedBy>
  <cp:revision>51</cp:revision>
  <cp:lastPrinted>2014-10-23T10:38:18Z</cp:lastPrinted>
  <dcterms:created xsi:type="dcterms:W3CDTF">2014-10-22T20:05:16Z</dcterms:created>
  <dcterms:modified xsi:type="dcterms:W3CDTF">2017-10-18T15:43:44Z</dcterms:modified>
</cp:coreProperties>
</file>